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380" r:id="rId2"/>
  </p:sldIdLst>
  <p:sldSz cx="9144000" cy="6858000" type="screen4x3"/>
  <p:notesSz cx="6858000" cy="9144000"/>
  <p:defaultTextStyle>
    <a:defPPr>
      <a:defRPr lang="zh-CN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7728"/>
    <a:srgbClr val="103F5E"/>
    <a:srgbClr val="9E9E9E"/>
    <a:srgbClr val="423B95"/>
    <a:srgbClr val="3F3568"/>
    <a:srgbClr val="2586C8"/>
    <a:srgbClr val="43B0C8"/>
    <a:srgbClr val="80D65E"/>
    <a:srgbClr val="E10C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主题样式 1 - 强调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中度样式 3 - 强调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中度样式 1 - 强调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301B821-A1FF-4177-AEE7-76D212191A09}" styleName="中度样式 1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5758FB7-9AC5-4552-8A53-C91805E547FA}" styleName="主题样式 1 - 强调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D113A9D2-9D6B-4929-AA2D-F23B5EE8CBE7}" styleName="主题样式 2 - 强调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9701" autoAdjust="0"/>
  </p:normalViewPr>
  <p:slideViewPr>
    <p:cSldViewPr snapToGrid="0" snapToObjects="1">
      <p:cViewPr varScale="1">
        <p:scale>
          <a:sx n="74" d="100"/>
          <a:sy n="74" d="100"/>
        </p:scale>
        <p:origin x="126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1"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200" smtClean="0">
                <a:latin typeface="DengXian" charset="-122"/>
                <a:ea typeface="DengXian" charset="-122"/>
              </a:defRPr>
            </a:lvl1pPr>
          </a:lstStyle>
          <a:p>
            <a:pPr>
              <a:defRPr/>
            </a:pPr>
            <a:fld id="{C49C9E37-69AA-4F0C-ACF3-2F2A962A2E64}" type="datetimeFigureOut">
              <a:rPr lang="zh-CN" altLang="en-US"/>
              <a:pPr>
                <a:defRPr/>
              </a:pPr>
              <a:t>2019-12-24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二级</a:t>
            </a:r>
          </a:p>
          <a:p>
            <a:pPr lvl="2"/>
            <a:r>
              <a:rPr lang="zh-CN" altLang="en-US" noProof="0"/>
              <a:t>三级</a:t>
            </a:r>
          </a:p>
          <a:p>
            <a:pPr lvl="3"/>
            <a:r>
              <a:rPr lang="zh-CN" altLang="en-US" noProof="0"/>
              <a:t>四级</a:t>
            </a:r>
          </a:p>
          <a:p>
            <a:pPr lvl="4"/>
            <a:r>
              <a:rPr lang="zh-CN" altLang="en-US" noProof="0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1"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1" sz="1200" smtClean="0">
                <a:latin typeface="DengXian" charset="-122"/>
                <a:ea typeface="DengXian" charset="-122"/>
              </a:defRPr>
            </a:lvl1pPr>
          </a:lstStyle>
          <a:p>
            <a:pPr>
              <a:defRPr/>
            </a:pPr>
            <a:fld id="{12AED405-1B02-48FC-B203-687EC0F4E5F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486251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DengXian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DengXian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DengXian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DengXian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DengXian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12802" y="2496820"/>
            <a:ext cx="4775956" cy="1470025"/>
          </a:xfrm>
        </p:spPr>
        <p:txBody>
          <a:bodyPr>
            <a:normAutofit/>
          </a:bodyPr>
          <a:lstStyle>
            <a:lvl1pPr algn="l">
              <a:lnSpc>
                <a:spcPct val="150000"/>
              </a:lnSpc>
              <a:defRPr sz="36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12802" y="4196728"/>
            <a:ext cx="4775956" cy="541421"/>
          </a:xfrm>
        </p:spPr>
        <p:txBody>
          <a:bodyPr>
            <a:normAutofit/>
          </a:bodyPr>
          <a:lstStyle>
            <a:lvl1pPr marL="0" indent="0" algn="l">
              <a:buNone/>
              <a:defRPr sz="140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2349259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椭圆 4"/>
          <p:cNvSpPr/>
          <p:nvPr userDrawn="1"/>
        </p:nvSpPr>
        <p:spPr>
          <a:xfrm>
            <a:off x="438150" y="361950"/>
            <a:ext cx="101600" cy="103188"/>
          </a:xfrm>
          <a:prstGeom prst="ellipse">
            <a:avLst/>
          </a:prstGeom>
          <a:solidFill>
            <a:srgbClr val="DD073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1422" y="108091"/>
            <a:ext cx="8133347" cy="609600"/>
          </a:xfrm>
        </p:spPr>
        <p:txBody>
          <a:bodyPr>
            <a:normAutofit/>
          </a:bodyPr>
          <a:lstStyle>
            <a:lvl1pPr algn="l"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45170" y="978568"/>
            <a:ext cx="8229599" cy="5486400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</a:p>
        </p:txBody>
      </p:sp>
    </p:spTree>
    <p:extLst>
      <p:ext uri="{BB962C8B-B14F-4D97-AF65-F5344CB8AC3E}">
        <p14:creationId xmlns:p14="http://schemas.microsoft.com/office/powerpoint/2010/main" val="4125946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kumimoji="1"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F374F9D6-6E37-4732-A572-4E3085BDF93C}" type="datetimeFigureOut">
              <a:rPr lang="zh-CN" altLang="en-US"/>
              <a:pPr>
                <a:defRPr/>
              </a:pPr>
              <a:t>2019-12-24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1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kumimoji="1"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F2274B1A-E9BF-4A72-B6B0-F091524C5FF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宋体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宋体" pitchFamily="2" charset="-122"/>
          <a:cs typeface="宋体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宋体" pitchFamily="2" charset="-122"/>
          <a:cs typeface="宋体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宋体" pitchFamily="2" charset="-122"/>
          <a:cs typeface="宋体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宋体" pitchFamily="2" charset="-122"/>
          <a:cs typeface="宋体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宋体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文本框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2</a:t>
            </a:r>
            <a:r>
              <a:rPr lang="zh-CN" altLang="en-US"/>
              <a:t>、主要工作进展及成果</a:t>
            </a:r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445170" y="1727200"/>
            <a:ext cx="5563519" cy="473776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zh-CN" altLang="zh-CN" sz="1900" dirty="0">
                <a:solidFill>
                  <a:srgbClr val="FF0000"/>
                </a:solidFill>
              </a:rPr>
              <a:t>移动端基金数据服务</a:t>
            </a:r>
            <a:r>
              <a:rPr lang="zh-CN" altLang="en-US" sz="1900" dirty="0">
                <a:solidFill>
                  <a:srgbClr val="FF0000"/>
                </a:solidFill>
              </a:rPr>
              <a:t>：完成基金数据服务，</a:t>
            </a:r>
            <a:r>
              <a:rPr lang="en-US" altLang="zh-CN" sz="1900" dirty="0">
                <a:solidFill>
                  <a:srgbClr val="FF0000"/>
                </a:solidFill>
              </a:rPr>
              <a:t>PC</a:t>
            </a:r>
            <a:r>
              <a:rPr lang="zh-CN" altLang="en-US" sz="1900" dirty="0">
                <a:solidFill>
                  <a:srgbClr val="FF0000"/>
                </a:solidFill>
              </a:rPr>
              <a:t>版和移动版同步上线</a:t>
            </a:r>
            <a:endParaRPr lang="en-US" altLang="zh-CN" sz="1900" dirty="0">
              <a:solidFill>
                <a:srgbClr val="FF0000"/>
              </a:solidFill>
            </a:endParaRPr>
          </a:p>
          <a:p>
            <a:pPr lvl="1">
              <a:lnSpc>
                <a:spcPct val="150000"/>
              </a:lnSpc>
            </a:pPr>
            <a:r>
              <a:rPr lang="zh-CN" altLang="en-US" sz="1700" dirty="0"/>
              <a:t>对基金数据搜索结果可按学科、负责人、申请单位、研究类型、批准时间进行筛选查看。</a:t>
            </a:r>
            <a:endParaRPr lang="en-US" altLang="zh-CN" sz="1700" dirty="0"/>
          </a:p>
          <a:p>
            <a:pPr lvl="1">
              <a:lnSpc>
                <a:spcPct val="150000"/>
              </a:lnSpc>
            </a:pPr>
            <a:r>
              <a:rPr lang="zh-CN" altLang="en-US" sz="1700" dirty="0"/>
              <a:t>支持多关键字搜索结果对比，支持领域下按细分关键词对比，支持二级或三级学科按年度对比，支持同单位下按年度对比，并同时列出全站同类数据对比等。</a:t>
            </a:r>
            <a:endParaRPr lang="en-US" altLang="zh-CN" sz="1700" dirty="0"/>
          </a:p>
          <a:p>
            <a:pPr lvl="0">
              <a:lnSpc>
                <a:spcPct val="150000"/>
              </a:lnSpc>
            </a:pPr>
            <a:r>
              <a:rPr lang="zh-CN" altLang="zh-CN" sz="1900" dirty="0">
                <a:solidFill>
                  <a:srgbClr val="FF0000"/>
                </a:solidFill>
              </a:rPr>
              <a:t>移动端音视频能力建设</a:t>
            </a:r>
            <a:r>
              <a:rPr lang="zh-CN" altLang="en-US" sz="1900" dirty="0">
                <a:solidFill>
                  <a:srgbClr val="FF0000"/>
                </a:solidFill>
              </a:rPr>
              <a:t>：</a:t>
            </a:r>
            <a:endParaRPr lang="zh-CN" altLang="zh-CN" sz="1900" dirty="0">
              <a:solidFill>
                <a:srgbClr val="FF0000"/>
              </a:solidFill>
            </a:endParaRPr>
          </a:p>
          <a:p>
            <a:pPr lvl="1">
              <a:lnSpc>
                <a:spcPct val="150000"/>
              </a:lnSpc>
            </a:pPr>
            <a:r>
              <a:rPr lang="zh-CN" altLang="en-US" sz="1700" dirty="0"/>
              <a:t>已经完成科学网视频建设项目规划，栏目设计，同时已经上线科学网视频</a:t>
            </a:r>
            <a:r>
              <a:rPr lang="en-US" altLang="zh-CN" sz="1700" dirty="0"/>
              <a:t>PC</a:t>
            </a:r>
            <a:r>
              <a:rPr lang="zh-CN" altLang="en-US" sz="1700" dirty="0"/>
              <a:t>版和手机版。</a:t>
            </a:r>
            <a:endParaRPr lang="zh-CN" altLang="zh-CN" sz="1700" dirty="0"/>
          </a:p>
          <a:p>
            <a:pPr lvl="1">
              <a:lnSpc>
                <a:spcPct val="150000"/>
              </a:lnSpc>
            </a:pPr>
            <a:r>
              <a:rPr lang="zh-CN" altLang="en-US" sz="1700" dirty="0"/>
              <a:t>已经具备</a:t>
            </a:r>
            <a:r>
              <a:rPr lang="en-US" altLang="zh-CN" sz="1700" dirty="0"/>
              <a:t>PC</a:t>
            </a:r>
            <a:r>
              <a:rPr lang="zh-CN" altLang="en-US" sz="1700" dirty="0"/>
              <a:t>端和移动端视频点播能力，以及移动端视频直播能力。拍摄视频不少于</a:t>
            </a:r>
            <a:r>
              <a:rPr lang="en-US" altLang="zh-CN" sz="1700" dirty="0"/>
              <a:t>7</a:t>
            </a:r>
            <a:r>
              <a:rPr lang="zh-CN" altLang="en-US" sz="1700" dirty="0"/>
              <a:t>期。</a:t>
            </a:r>
          </a:p>
          <a:p>
            <a:endParaRPr lang="zh-CN" altLang="en-US" dirty="0"/>
          </a:p>
          <a:p>
            <a:endParaRPr lang="zh-CN" altLang="en-US" dirty="0"/>
          </a:p>
        </p:txBody>
      </p:sp>
      <p:pic>
        <p:nvPicPr>
          <p:cNvPr id="13317" name="Picture 8" descr="C:\Users\Administrator\Documents\Tencent Files\282268726\Image\C2C\F6I11$5S0{M1~8W[FZUWPW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08689" y="1304780"/>
            <a:ext cx="2362200" cy="319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8" name="Picture 9" descr="C:\Users\Administrator\Documents\Tencent Files\282268726\Image\C2C\VONTS6@({T%YK00QA)2Y@HT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08209" y="2902599"/>
            <a:ext cx="2270691" cy="338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AutoShape 20"/>
          <p:cNvSpPr>
            <a:spLocks noChangeArrowheads="1"/>
          </p:cNvSpPr>
          <p:nvPr/>
        </p:nvSpPr>
        <p:spPr bwMode="auto">
          <a:xfrm>
            <a:off x="179387" y="939656"/>
            <a:ext cx="8423275" cy="922338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 anchor="ctr"/>
          <a:lstStyle>
            <a:lvl1pPr marL="174625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charset="0"/>
                <a:ea typeface="宋体" charset="-122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charset="0"/>
                <a:ea typeface="宋体" charset="-122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charset="0"/>
                <a:ea typeface="宋体" charset="-122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charset="0"/>
                <a:ea typeface="宋体" charset="-122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宋体" charset="-122"/>
              </a:defRPr>
            </a:lvl9pPr>
          </a:lstStyle>
          <a:p>
            <a:pPr marL="673100" indent="-663575" defTabSz="914400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kumimoji="0" lang="zh-CN" altLang="en-US" sz="1800" b="1" dirty="0">
                <a:solidFill>
                  <a:srgbClr val="E10C34"/>
                </a:solidFill>
                <a:latin typeface="微软雅黑" charset="-122"/>
                <a:ea typeface="微软雅黑" charset="-122"/>
              </a:rPr>
              <a:t>（</a:t>
            </a:r>
            <a:r>
              <a:rPr kumimoji="0" lang="en-US" altLang="zh-CN" sz="1800" b="1" dirty="0">
                <a:solidFill>
                  <a:srgbClr val="E10C34"/>
                </a:solidFill>
                <a:latin typeface="微软雅黑" charset="-122"/>
                <a:ea typeface="微软雅黑" charset="-122"/>
              </a:rPr>
              <a:t>4</a:t>
            </a:r>
            <a:r>
              <a:rPr kumimoji="0" lang="zh-CN" altLang="en-US" sz="1800" b="1" dirty="0">
                <a:solidFill>
                  <a:srgbClr val="E10C34"/>
                </a:solidFill>
                <a:latin typeface="微软雅黑" charset="-122"/>
                <a:ea typeface="微软雅黑" charset="-122"/>
              </a:rPr>
              <a:t>）“科学家网络社区”移动应用</a:t>
            </a:r>
            <a:endParaRPr kumimoji="0" lang="en-US" altLang="zh-CN" sz="1800" b="1" dirty="0">
              <a:solidFill>
                <a:srgbClr val="E10C34"/>
              </a:solidFill>
              <a:latin typeface="微软雅黑" charset="-122"/>
              <a:ea typeface="微软雅黑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670983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办公室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办公室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1960</TotalTime>
  <Words>153</Words>
  <Application>Microsoft Office PowerPoint</Application>
  <PresentationFormat>全屏显示(4:3)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DengXian</vt:lpstr>
      <vt:lpstr>微软雅黑</vt:lpstr>
      <vt:lpstr>Arial</vt:lpstr>
      <vt:lpstr>Calibri</vt:lpstr>
      <vt:lpstr>Office 主题</vt:lpstr>
      <vt:lpstr>2、主要工作进展及成果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yin</dc:creator>
  <cp:lastModifiedBy>雄 陈</cp:lastModifiedBy>
  <cp:revision>465</cp:revision>
  <dcterms:created xsi:type="dcterms:W3CDTF">2015-12-28T01:18:00Z</dcterms:created>
  <dcterms:modified xsi:type="dcterms:W3CDTF">2019-12-24T09:02:15Z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2052-10.1.0.7346</vt:lpwstr>
  </property>
</Properties>
</file>